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0" r:id="rId2"/>
    <p:sldId id="264" r:id="rId3"/>
    <p:sldId id="302" r:id="rId4"/>
    <p:sldId id="303" r:id="rId5"/>
    <p:sldId id="301" r:id="rId6"/>
    <p:sldId id="304" r:id="rId7"/>
    <p:sldId id="299" r:id="rId8"/>
    <p:sldId id="307" r:id="rId9"/>
    <p:sldId id="306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06578872-4C61-484A-B2A7-FD1FAC27712C}">
          <p14:sldIdLst>
            <p14:sldId id="260"/>
            <p14:sldId id="264"/>
            <p14:sldId id="302"/>
            <p14:sldId id="303"/>
            <p14:sldId id="301"/>
            <p14:sldId id="304"/>
          </p14:sldIdLst>
        </p14:section>
        <p14:section name="Abschnitt ohne Titel" id="{C2D8F31C-DD3B-4F36-9EDF-239E7AEDE0CF}">
          <p14:sldIdLst>
            <p14:sldId id="299"/>
            <p14:sldId id="307"/>
            <p14:sldId id="306"/>
          </p14:sldIdLst>
        </p14:section>
        <p14:section name="Abschnitt ohne Titel" id="{3BA2909E-47F5-46F1-A6FB-70C1AD7FE1C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D80526-4154-E59A-8DD5-40B070487FC8}" v="341" dt="2021-12-04T16:57:13.273"/>
    <p1510:client id="{734E1F6F-7737-A2A2-DDBE-223477812B7E}" v="1" dt="2021-12-04T16:21:59.565"/>
    <p1510:client id="{A7E4ABDF-2484-2EA3-2DEB-02C66D44CEF3}" v="73" dt="2021-12-04T16:21:34.854"/>
    <p1510:client id="{DC2DF595-32D3-03D2-9795-2A94BF837251}" v="8" dt="2021-12-04T16:12:49.1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2" autoAdjust="0"/>
    <p:restoredTop sz="96724" autoAdjust="0"/>
  </p:normalViewPr>
  <p:slideViewPr>
    <p:cSldViewPr snapToGrid="0">
      <p:cViewPr varScale="1">
        <p:scale>
          <a:sx n="120" d="100"/>
          <a:sy n="120" d="100"/>
        </p:scale>
        <p:origin x="67" y="10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4042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30691B0-24AB-42CB-AF44-257AA8F75CF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E03A51-3E19-43D1-BF47-06AC7B95AD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303CF-EB5C-4B20-8994-C311B98EDC2D}" type="datetimeFigureOut">
              <a:rPr lang="de-DE" smtClean="0"/>
              <a:t>07.12.2021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1CD0EE3-1C69-4E71-9103-9CC61C034C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120339E-1ECE-4092-A910-7430D8A3C6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091716-7234-4DDE-BD32-B91211C9663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9397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95551F-08DB-4094-8DFD-27DF8B6CB083}" type="datetimeFigureOut">
              <a:rPr lang="de-DE" smtClean="0"/>
              <a:t>07.12.2021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06E98D-1A4E-490A-88A7-1CF6CAADC2F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5521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0D9FEF-2CFF-44EC-811E-9C3ADD7120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000" y="2448877"/>
            <a:ext cx="9144000" cy="1444943"/>
          </a:xfrm>
        </p:spPr>
        <p:txBody>
          <a:bodyPr anchor="ctr" anchorCtr="0">
            <a:normAutofit/>
          </a:bodyPr>
          <a:lstStyle>
            <a:lvl1pPr algn="ctr">
              <a:defRPr sz="4400" b="1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C8B3591-D780-4C1C-A77D-252E3E413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84400" y="6318250"/>
            <a:ext cx="2743200" cy="365125"/>
          </a:xfrm>
        </p:spPr>
        <p:txBody>
          <a:bodyPr/>
          <a:lstStyle/>
          <a:p>
            <a:fld id="{533E1261-5FF3-435E-8D36-B76DAB25FD5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4640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D22501-4BF1-48C8-BAAD-4DA89D93E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B24B663-4410-4D84-B377-A2320ADDE5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BE0DFD8-C22B-4FC0-9624-811C7A65B6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F18962-C62B-4BAC-8084-5B1750B44D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714057-35DD-4FD0-90E1-0E09D7CFCF74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A5A65ED-F659-4DC2-B768-7BE462E3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847C9C8-0FE0-4E91-AA66-5258123CE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9882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883A7A-76D2-4D87-A56A-B2DCAB5EB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AA440B0-CF87-47D4-B653-77C7210203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8F4CD1-1EF5-47B9-BB74-E80B5811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DFE0478-D5DE-4125-9673-38C3FFA50FF1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323DBAD-023E-445F-A40F-B5E181290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63ABF3-3E75-4FB1-8655-A64CFEEA8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6705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37A8451-F67A-4B2B-AB0B-778DA8081D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7BCBA1A-7471-4542-BA7F-CBDDFCBE2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AE3A4A-D04D-4CFA-8E4C-F524348B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1DAA1E-B9EB-4911-A7A9-15C941A2BC4C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A975B17-F45F-479E-B770-73F616597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C44486-8F20-4063-BE0D-E83198D1E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6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44F555-B074-42F3-B8DB-EFEA062DA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C525A15-997A-4BE2-B495-E56F176A60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6437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6E5226-6061-44A4-94CD-3F1028349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339A36-048E-4F1B-AF8C-82444A93F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1025893"/>
            <a:ext cx="7254240" cy="51482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78E0C1-82A7-44ED-80FB-D2D3C49921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86648B-26CC-4555-9F1E-1D0C0909B915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1A781D6-F764-4398-80D6-C2E274745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5DD7CC-7D79-46E0-BD33-D93A74E00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269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696405-BE8E-4B5E-99A5-625DE0B93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74C13E6-6BCA-4B33-884A-62C88796B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B20082-0154-4029-BF94-6B3E381DE4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470C04-CBF5-47EC-880C-5C6EF42C5EDC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276686B-D3DA-40C7-A958-F978EB8B8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A1D570-6530-43E0-85A6-21277F1DA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993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C367AB-F0FC-4846-BBFD-41134A94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B38524-9C8D-4737-930D-215C11D306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C70F10D-BDD4-4DA1-AFF7-47A416EEE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DFBB89D-1E03-45BC-925D-68C2E3AB69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41B806-A24F-45EF-95F9-9311676E98AA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083156D-E646-4AF5-92E5-CD612E39D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3BA316-A53F-46D2-8228-E078517C8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267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516920-20CB-44A4-B4EC-C8A0E30BC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5A1E0F-A604-4BAF-8616-60B0E22EA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E74089-B9CA-4917-B618-53131CCF6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96E2BF7-8FE2-4C97-A918-B11D4F2A74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A52FD2A-D768-4B6F-9A3D-CA49E09C73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5508052-607C-4CCF-9A64-086783C782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0B8D48A-8459-4748-AF83-94D2DE45780A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4A694E6-8ABC-4B97-8D19-051543C19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72739A8-C907-44F7-BF7B-E778E87CB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28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A26877-9B37-47BE-BCA7-E681008F6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2704E2A-56A4-4E66-8C37-994FE29788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01903C-E091-430F-B87D-16B4FB6CFBE2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02F7BC-2B20-4935-8900-D1DC1DAE3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37DC62A-059B-4EA1-A683-03501DBE6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7833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FD76506-E453-4B47-A724-FAA01D788B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A7FA70-BADC-405F-AD58-9B3A07ED9C6E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90C68F1-6725-494C-B074-C041AE127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3623CFE-92AF-4441-BB21-A7A206D56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14826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18662-2621-4711-9910-201904551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B4B399-23E6-45CF-A091-798B840BE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1AC2D3-4831-46CC-AA3B-09533CD6D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9F64998-5B34-490D-8301-DDAF3FC8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8CF9FF-3273-4B47-80CD-EEA317C7C669}" type="datetime1">
              <a:rPr lang="de-DE" smtClean="0"/>
              <a:t>07.12.2021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141468-9BFD-4E3B-B576-D27FE6F69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D27DC3-86C5-4570-88D9-99DBCC9E3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912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41C148D-A96E-4651-9247-18EAEE20009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218927" cy="900752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3FD8D40-AA01-4CF4-9375-A252044B1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540" y="12060"/>
            <a:ext cx="10447020" cy="9007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6D297E2-AAE9-4D0B-9E10-2B7BD1EF3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8700"/>
            <a:ext cx="7254240" cy="5148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E82598-118E-4610-8325-DFCCEA9CF5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4924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E1261-5FF3-435E-8D36-B76DAB25FD5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4489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857F1C4A-207A-4060-A576-869F78B68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8265" y="2632492"/>
            <a:ext cx="9144000" cy="1444943"/>
          </a:xfrm>
        </p:spPr>
        <p:txBody>
          <a:bodyPr>
            <a:normAutofit/>
          </a:bodyPr>
          <a:lstStyle/>
          <a:p>
            <a:pPr marL="800100" lvl="1" indent="-342900" algn="ctr" hangingPunct="0"/>
            <a:r>
              <a:rPr lang="en-GB" sz="4400" b="1" dirty="0">
                <a:latin typeface="Calibri Light"/>
                <a:ea typeface="Adobe Blank" pitchFamily="2"/>
                <a:cs typeface="Arial"/>
              </a:rPr>
              <a:t>What is Performance and when do we need it ?</a:t>
            </a:r>
            <a:endParaRPr lang="en-GB" sz="4400" b="1" dirty="0">
              <a:solidFill>
                <a:srgbClr val="000000"/>
              </a:solidFill>
              <a:latin typeface="Calibri Light"/>
              <a:ea typeface="Adobe Blank" pitchFamily="2"/>
              <a:cs typeface="Arial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6DCA651-B55A-44AE-B9BE-2E07D1D20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636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9DA858-DB92-423F-902D-0BEA14F89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ea typeface="Adobe Blank" pitchFamily="2"/>
                <a:cs typeface="Arial" panose="020B0604020202020204" pitchFamily="34" charset="0"/>
              </a:rPr>
              <a:t>Performance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8E7283-E772-4DB8-93D9-F4068086D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1025893"/>
            <a:ext cx="4367554" cy="51482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b="1" dirty="0"/>
              <a:t>Run time</a:t>
            </a:r>
            <a:endParaRPr lang="en-GB" sz="2400" b="1" dirty="0">
              <a:cs typeface="Calibri Light"/>
            </a:endParaRPr>
          </a:p>
          <a:p>
            <a:pPr lvl="1"/>
            <a:r>
              <a:rPr lang="en-GB" sz="2000" dirty="0"/>
              <a:t>+ Compile time</a:t>
            </a:r>
            <a:endParaRPr lang="en-GB" sz="2000" dirty="0">
              <a:cs typeface="Calibri Light"/>
            </a:endParaRPr>
          </a:p>
          <a:p>
            <a:pPr lvl="1"/>
            <a:endParaRPr lang="en-GB" sz="2400" dirty="0"/>
          </a:p>
          <a:p>
            <a:endParaRPr lang="en-GB" sz="2400" b="1" dirty="0">
              <a:cs typeface="Calibri Light"/>
            </a:endParaRPr>
          </a:p>
          <a:p>
            <a:pPr lvl="1"/>
            <a:endParaRPr lang="en-GB" dirty="0">
              <a:cs typeface="Calibri Light"/>
            </a:endParaRPr>
          </a:p>
          <a:p>
            <a:endParaRPr lang="en-GB" sz="2400" dirty="0"/>
          </a:p>
          <a:p>
            <a:endParaRPr lang="en-GB" sz="2000" b="1" dirty="0">
              <a:ea typeface="Liberation Sans" pitchFamily="34"/>
              <a:cs typeface="Liberation Sans" pitchFamily="34"/>
            </a:endParaRPr>
          </a:p>
          <a:p>
            <a:pPr lvl="1"/>
            <a:endParaRPr lang="en-GB" dirty="0">
              <a:ea typeface="Liberation Sans" pitchFamily="34"/>
              <a:cs typeface="Liberation Sans" pitchFamily="34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DBD162-0E3C-4C8A-AB5E-2CC4BF945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2</a:t>
            </a:fld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959" y="1627488"/>
            <a:ext cx="4537810" cy="378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47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9DA858-DB92-423F-902D-0BEA14F89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ea typeface="Adobe Blank" pitchFamily="2"/>
                <a:cs typeface="Arial" panose="020B0604020202020204" pitchFamily="34" charset="0"/>
              </a:rPr>
              <a:t>Performance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8E7283-E772-4DB8-93D9-F4068086D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1025893"/>
            <a:ext cx="4367554" cy="51482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b="1" dirty="0"/>
              <a:t>Run time</a:t>
            </a:r>
            <a:endParaRPr lang="en-GB" sz="2400" b="1" dirty="0">
              <a:cs typeface="Calibri Light"/>
            </a:endParaRPr>
          </a:p>
          <a:p>
            <a:pPr lvl="1"/>
            <a:r>
              <a:rPr lang="en-GB" sz="2000" dirty="0"/>
              <a:t>+ Compile time</a:t>
            </a:r>
            <a:endParaRPr lang="en-GB" sz="2000" dirty="0">
              <a:cs typeface="Calibri Light"/>
            </a:endParaRPr>
          </a:p>
          <a:p>
            <a:pPr lvl="1"/>
            <a:endParaRPr lang="en-GB" sz="2400" dirty="0"/>
          </a:p>
          <a:p>
            <a:r>
              <a:rPr lang="en-GB" sz="2400" b="1" dirty="0"/>
              <a:t>Code time</a:t>
            </a:r>
            <a:endParaRPr lang="en-GB" sz="2400" b="1" dirty="0">
              <a:cs typeface="Calibri Light"/>
            </a:endParaRPr>
          </a:p>
          <a:p>
            <a:pPr lvl="1"/>
            <a:r>
              <a:rPr lang="en-GB" sz="2000" dirty="0"/>
              <a:t>How long to write</a:t>
            </a:r>
            <a:endParaRPr lang="en-GB" sz="2000" dirty="0">
              <a:cs typeface="Calibri Light"/>
            </a:endParaRPr>
          </a:p>
          <a:p>
            <a:pPr lvl="1"/>
            <a:endParaRPr lang="en-GB" sz="2000" dirty="0">
              <a:cs typeface="Calibri Light"/>
            </a:endParaRPr>
          </a:p>
          <a:p>
            <a:pPr lvl="1"/>
            <a:endParaRPr lang="en-GB" sz="2400" b="1" dirty="0"/>
          </a:p>
          <a:p>
            <a:endParaRPr lang="en-GB" dirty="0">
              <a:cs typeface="Calibri Light"/>
            </a:endParaRPr>
          </a:p>
          <a:p>
            <a:endParaRPr lang="en-GB" sz="2400" dirty="0"/>
          </a:p>
          <a:p>
            <a:endParaRPr lang="en-GB" sz="2000" b="1" dirty="0">
              <a:ea typeface="Liberation Sans" pitchFamily="34"/>
              <a:cs typeface="Liberation Sans" pitchFamily="34"/>
            </a:endParaRPr>
          </a:p>
          <a:p>
            <a:pPr lvl="1"/>
            <a:endParaRPr lang="en-GB" dirty="0">
              <a:ea typeface="Liberation Sans" pitchFamily="34"/>
              <a:cs typeface="Liberation Sans" pitchFamily="34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DBD162-0E3C-4C8A-AB5E-2CC4BF945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3</a:t>
            </a:fld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862" y="1338255"/>
            <a:ext cx="4335903" cy="4335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9DA858-DB92-423F-902D-0BEA14F89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ea typeface="Adobe Blank" pitchFamily="2"/>
                <a:cs typeface="Arial" panose="020B0604020202020204" pitchFamily="34" charset="0"/>
              </a:rPr>
              <a:t>Performance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8E7283-E772-4DB8-93D9-F4068086D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1025893"/>
            <a:ext cx="4367554" cy="51482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b="1" dirty="0"/>
              <a:t>Run time</a:t>
            </a:r>
            <a:endParaRPr lang="en-GB" sz="2400" b="1" dirty="0">
              <a:cs typeface="Calibri Light"/>
            </a:endParaRPr>
          </a:p>
          <a:p>
            <a:pPr lvl="1"/>
            <a:r>
              <a:rPr lang="en-GB" sz="2000" dirty="0"/>
              <a:t>+ Compile time</a:t>
            </a:r>
            <a:endParaRPr lang="en-GB" sz="2000" dirty="0">
              <a:cs typeface="Calibri Light"/>
            </a:endParaRPr>
          </a:p>
          <a:p>
            <a:pPr lvl="1"/>
            <a:endParaRPr lang="en-GB" sz="2400" dirty="0"/>
          </a:p>
          <a:p>
            <a:r>
              <a:rPr lang="en-GB" sz="2400" b="1" dirty="0"/>
              <a:t>Code time</a:t>
            </a:r>
            <a:endParaRPr lang="en-GB" sz="2400" b="1" dirty="0">
              <a:cs typeface="Calibri Light"/>
            </a:endParaRPr>
          </a:p>
          <a:p>
            <a:pPr lvl="1"/>
            <a:r>
              <a:rPr lang="en-GB" sz="2000" dirty="0"/>
              <a:t>How long to write</a:t>
            </a:r>
            <a:endParaRPr lang="en-GB" sz="2000" dirty="0">
              <a:cs typeface="Calibri Light"/>
            </a:endParaRPr>
          </a:p>
          <a:p>
            <a:pPr lvl="1"/>
            <a:r>
              <a:rPr lang="en-GB" sz="2000" dirty="0"/>
              <a:t>How easy to read/reuse</a:t>
            </a:r>
            <a:endParaRPr lang="en-GB" sz="2000" dirty="0">
              <a:cs typeface="Calibri Light"/>
            </a:endParaRPr>
          </a:p>
          <a:p>
            <a:pPr lvl="1"/>
            <a:endParaRPr lang="en-GB" sz="2400" b="1" dirty="0"/>
          </a:p>
          <a:p>
            <a:r>
              <a:rPr lang="en-GB" dirty="0"/>
              <a:t>Memory Usage</a:t>
            </a:r>
            <a:endParaRPr lang="en-GB" dirty="0">
              <a:cs typeface="Calibri Light"/>
            </a:endParaRPr>
          </a:p>
          <a:p>
            <a:r>
              <a:rPr lang="en-GB" dirty="0"/>
              <a:t>Storage Usage</a:t>
            </a:r>
            <a:endParaRPr lang="en-GB" dirty="0">
              <a:cs typeface="Calibri Light"/>
            </a:endParaRPr>
          </a:p>
          <a:p>
            <a:endParaRPr lang="en-GB" sz="2400" dirty="0"/>
          </a:p>
          <a:p>
            <a:endParaRPr lang="en-GB" sz="2000" b="1" dirty="0">
              <a:ea typeface="Liberation Sans" pitchFamily="34"/>
              <a:cs typeface="Liberation Sans" pitchFamily="34"/>
            </a:endParaRPr>
          </a:p>
          <a:p>
            <a:pPr lvl="1"/>
            <a:endParaRPr lang="en-GB" dirty="0">
              <a:ea typeface="Liberation Sans" pitchFamily="34"/>
              <a:cs typeface="Liberation Sans" pitchFamily="34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DBD162-0E3C-4C8A-AB5E-2CC4BF945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4</a:t>
            </a:fld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457" y="1514102"/>
            <a:ext cx="5421077" cy="407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02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9DA858-DB92-423F-902D-0BEA14F89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ea typeface="Adobe Blank" pitchFamily="2"/>
                <a:cs typeface="Arial" panose="020B0604020202020204" pitchFamily="34" charset="0"/>
              </a:rPr>
              <a:t>Performance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DBD162-0E3C-4C8A-AB5E-2CC4BF945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5</a:t>
            </a:fld>
            <a:endParaRPr lang="de-DE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48E7283-E772-4DB8-93D9-F4068086DFA5}"/>
              </a:ext>
            </a:extLst>
          </p:cNvPr>
          <p:cNvSpPr txBox="1">
            <a:spLocks/>
          </p:cNvSpPr>
          <p:nvPr/>
        </p:nvSpPr>
        <p:spPr>
          <a:xfrm>
            <a:off x="6292853" y="1172931"/>
            <a:ext cx="4973246" cy="5148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b="1" dirty="0">
                <a:cs typeface="Calibri Light"/>
              </a:rPr>
              <a:t>What</a:t>
            </a:r>
            <a:r>
              <a:rPr lang="en-GB" sz="2800" b="1">
                <a:cs typeface="Calibri Light"/>
              </a:rPr>
              <a:t> </a:t>
            </a:r>
            <a:r>
              <a:rPr lang="en-GB" sz="2800" b="1" dirty="0">
                <a:cs typeface="Calibri Light"/>
              </a:rPr>
              <a:t>is more important ? </a:t>
            </a:r>
          </a:p>
          <a:p>
            <a:pPr marL="0" indent="0">
              <a:buNone/>
            </a:pPr>
            <a:endParaRPr lang="en-GB" sz="2800" b="1" dirty="0"/>
          </a:p>
          <a:p>
            <a:r>
              <a:rPr lang="en-GB" sz="2400" b="1"/>
              <a:t>Run </a:t>
            </a:r>
            <a:r>
              <a:rPr lang="en-GB" sz="2400" b="1" dirty="0"/>
              <a:t>time &gt;&gt; Code time</a:t>
            </a:r>
            <a:endParaRPr lang="en-GB" sz="2400" dirty="0">
              <a:cs typeface="Calibri Light"/>
            </a:endParaRPr>
          </a:p>
          <a:p>
            <a:pPr lvl="1"/>
            <a:r>
              <a:rPr lang="en-GB" sz="2200" dirty="0"/>
              <a:t>Huge dataset</a:t>
            </a:r>
            <a:endParaRPr lang="en-GB" sz="2200" dirty="0">
              <a:cs typeface="Calibri Light" panose="020F0302020204030204"/>
            </a:endParaRPr>
          </a:p>
          <a:p>
            <a:pPr lvl="1"/>
            <a:r>
              <a:rPr lang="en-GB" sz="2200" dirty="0"/>
              <a:t>Long running simulations</a:t>
            </a:r>
            <a:endParaRPr lang="en-GB" sz="2200" dirty="0">
              <a:cs typeface="Calibri Light" panose="020F0302020204030204"/>
            </a:endParaRPr>
          </a:p>
          <a:p>
            <a:pPr lvl="1"/>
            <a:r>
              <a:rPr lang="en-GB" sz="2200" dirty="0"/>
              <a:t>Interactivity</a:t>
            </a:r>
            <a:endParaRPr lang="en-GB" sz="2200" dirty="0">
              <a:cs typeface="Calibri Light" panose="020F0302020204030204"/>
            </a:endParaRPr>
          </a:p>
          <a:p>
            <a:pPr lvl="1"/>
            <a:endParaRPr lang="en-GB" sz="2200" dirty="0">
              <a:cs typeface="Calibri Light" panose="020F0302020204030204"/>
            </a:endParaRPr>
          </a:p>
          <a:p>
            <a:r>
              <a:rPr lang="en-GB" sz="2400" b="1" dirty="0"/>
              <a:t>Code time &gt;&gt; Run time</a:t>
            </a:r>
            <a:endParaRPr lang="en-GB" sz="2400" b="1">
              <a:cs typeface="Calibri Light"/>
            </a:endParaRPr>
          </a:p>
          <a:p>
            <a:pPr lvl="1"/>
            <a:r>
              <a:rPr lang="en-GB" sz="2200" dirty="0"/>
              <a:t>Small datasets</a:t>
            </a:r>
            <a:endParaRPr lang="en-GB" sz="2200" dirty="0">
              <a:cs typeface="Calibri Light" panose="020F0302020204030204"/>
            </a:endParaRPr>
          </a:p>
          <a:p>
            <a:pPr lvl="1"/>
            <a:r>
              <a:rPr lang="en-GB" sz="2200" dirty="0"/>
              <a:t>One time calculations</a:t>
            </a:r>
            <a:endParaRPr lang="en-GB" sz="2200" dirty="0">
              <a:cs typeface="Calibri Light" panose="020F0302020204030204"/>
            </a:endParaRPr>
          </a:p>
          <a:p>
            <a:endParaRPr lang="en-GB" sz="2400" dirty="0">
              <a:cs typeface="Calibri Light" panose="020F0302020204030204"/>
            </a:endParaRPr>
          </a:p>
          <a:p>
            <a:endParaRPr lang="en-GB" b="1" dirty="0">
              <a:ea typeface="Liberation Sans" pitchFamily="34"/>
              <a:cs typeface="Liberation Sans" pitchFamily="34"/>
            </a:endParaRPr>
          </a:p>
          <a:p>
            <a:pPr lvl="1"/>
            <a:endParaRPr lang="en-GB" dirty="0">
              <a:ea typeface="Liberation Sans" pitchFamily="34"/>
              <a:cs typeface="Liberation Sans" pitchFamily="34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8E7283-E772-4DB8-93D9-F4068086D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1025893"/>
            <a:ext cx="4367554" cy="51482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b="1" dirty="0"/>
              <a:t>Run time</a:t>
            </a:r>
            <a:endParaRPr lang="en-GB" sz="2400" b="1">
              <a:cs typeface="Calibri Light"/>
            </a:endParaRPr>
          </a:p>
          <a:p>
            <a:pPr lvl="1"/>
            <a:r>
              <a:rPr lang="en-GB" sz="2000" dirty="0"/>
              <a:t>+</a:t>
            </a:r>
            <a:r>
              <a:rPr lang="en-GB" sz="2000"/>
              <a:t> Compile </a:t>
            </a:r>
            <a:r>
              <a:rPr lang="en-GB" sz="2000" dirty="0"/>
              <a:t>time</a:t>
            </a:r>
            <a:endParaRPr lang="en-GB" sz="2000" dirty="0">
              <a:cs typeface="Calibri Light"/>
            </a:endParaRPr>
          </a:p>
          <a:p>
            <a:pPr lvl="1"/>
            <a:endParaRPr lang="en-GB" sz="2400" dirty="0"/>
          </a:p>
          <a:p>
            <a:r>
              <a:rPr lang="en-GB" sz="2400" b="1" dirty="0"/>
              <a:t>Code time</a:t>
            </a:r>
            <a:endParaRPr lang="en-GB" sz="2400" b="1">
              <a:cs typeface="Calibri Light"/>
            </a:endParaRPr>
          </a:p>
          <a:p>
            <a:pPr lvl="1"/>
            <a:r>
              <a:rPr lang="en-GB" sz="2000" dirty="0"/>
              <a:t>How long to write</a:t>
            </a:r>
            <a:endParaRPr lang="en-GB" sz="2000" dirty="0">
              <a:cs typeface="Calibri Light"/>
            </a:endParaRPr>
          </a:p>
          <a:p>
            <a:pPr lvl="1"/>
            <a:r>
              <a:rPr lang="en-GB" sz="2000" dirty="0"/>
              <a:t>How easy to read/reuse</a:t>
            </a:r>
            <a:endParaRPr lang="en-GB" sz="2000" dirty="0">
              <a:cs typeface="Calibri Light"/>
            </a:endParaRPr>
          </a:p>
          <a:p>
            <a:pPr lvl="1"/>
            <a:endParaRPr lang="en-GB" sz="2400" b="1" dirty="0"/>
          </a:p>
          <a:p>
            <a:r>
              <a:rPr lang="en-GB" dirty="0"/>
              <a:t>Memory Usage</a:t>
            </a:r>
            <a:endParaRPr lang="en-GB" dirty="0">
              <a:cs typeface="Calibri Light"/>
            </a:endParaRPr>
          </a:p>
          <a:p>
            <a:r>
              <a:rPr lang="en-GB" dirty="0"/>
              <a:t>Storage Usage</a:t>
            </a:r>
            <a:endParaRPr lang="en-GB" dirty="0">
              <a:cs typeface="Calibri Light"/>
            </a:endParaRPr>
          </a:p>
          <a:p>
            <a:endParaRPr lang="en-GB" sz="2400" dirty="0"/>
          </a:p>
          <a:p>
            <a:endParaRPr lang="en-GB" sz="2000" b="1" dirty="0">
              <a:ea typeface="Liberation Sans" pitchFamily="34"/>
              <a:cs typeface="Liberation Sans" pitchFamily="34"/>
            </a:endParaRPr>
          </a:p>
          <a:p>
            <a:pPr lvl="1"/>
            <a:endParaRPr lang="en-GB" dirty="0">
              <a:ea typeface="Liberation Sans" pitchFamily="34"/>
              <a:cs typeface="Liberation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3281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857F1C4A-207A-4060-A576-869F78B68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8265" y="2632492"/>
            <a:ext cx="9144000" cy="1444943"/>
          </a:xfrm>
        </p:spPr>
        <p:txBody>
          <a:bodyPr>
            <a:normAutofit/>
          </a:bodyPr>
          <a:lstStyle/>
          <a:p>
            <a:pPr marL="800100" lvl="1" indent="-342900" algn="ctr" hangingPunct="0"/>
            <a:r>
              <a:rPr lang="en-GB" sz="4400" b="1" dirty="0">
                <a:latin typeface="Calibri Light"/>
                <a:ea typeface="Adobe Blank" pitchFamily="2"/>
                <a:cs typeface="Arial"/>
              </a:rPr>
              <a:t>How does the language matter ?</a:t>
            </a:r>
            <a:endParaRPr lang="en-GB" sz="4400" b="1" dirty="0">
              <a:solidFill>
                <a:srgbClr val="000000"/>
              </a:solidFill>
              <a:latin typeface="Calibri Light"/>
              <a:ea typeface="Adobe Blank" pitchFamily="2"/>
              <a:cs typeface="Arial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6DCA651-B55A-44AE-B9BE-2E07D1D20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2970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languages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AFF78464-5AC2-4003-B81C-E219646CDF0C}"/>
              </a:ext>
            </a:extLst>
          </p:cNvPr>
          <p:cNvSpPr txBox="1">
            <a:spLocks/>
          </p:cNvSpPr>
          <p:nvPr/>
        </p:nvSpPr>
        <p:spPr>
          <a:xfrm>
            <a:off x="642580" y="1985122"/>
            <a:ext cx="3841343" cy="469727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Compiled languages</a:t>
            </a:r>
            <a:endParaRPr lang="en-US">
              <a:cs typeface="Calibri Light"/>
            </a:endParaRPr>
          </a:p>
          <a:p>
            <a:r>
              <a:rPr lang="en-GB" sz="2000" dirty="0">
                <a:ea typeface="+mj-lt"/>
                <a:cs typeface="+mj-lt"/>
              </a:rPr>
              <a:t>Simplified Explanation:</a:t>
            </a:r>
            <a:endParaRPr lang="en-US" sz="2000" dirty="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Whole program is analysed and afterwards translated into machine code </a:t>
            </a:r>
            <a:endParaRPr lang="en-US" sz="180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Binary can be executed afterwards</a:t>
            </a:r>
            <a:endParaRPr lang="en-GB" sz="1800">
              <a:cs typeface="Calibri Light"/>
            </a:endParaRPr>
          </a:p>
          <a:p>
            <a:r>
              <a:rPr lang="en-GB" sz="1800" dirty="0">
                <a:ea typeface="+mj-lt"/>
                <a:cs typeface="+mj-lt"/>
              </a:rPr>
              <a:t>Advantages:</a:t>
            </a:r>
            <a:endParaRPr lang="en-US" sz="1800" dirty="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Very fast</a:t>
            </a:r>
            <a:endParaRPr lang="en-US" sz="1800" dirty="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More Control over Memory &amp; Datatypes</a:t>
            </a:r>
            <a:endParaRPr lang="en-US" sz="1800" dirty="0">
              <a:ea typeface="+mj-lt"/>
              <a:cs typeface="+mj-lt"/>
            </a:endParaRPr>
          </a:p>
          <a:p>
            <a:r>
              <a:rPr lang="en-GB" sz="2000" dirty="0">
                <a:ea typeface="+mj-lt"/>
                <a:cs typeface="+mj-lt"/>
              </a:rPr>
              <a:t>Disadvantages: </a:t>
            </a:r>
            <a:endParaRPr lang="en-US" sz="2000" dirty="0">
              <a:ea typeface="+mj-lt"/>
              <a:cs typeface="+mj-lt"/>
            </a:endParaRPr>
          </a:p>
          <a:p>
            <a:pPr lvl="1"/>
            <a:r>
              <a:rPr lang="en-GB" sz="1600" dirty="0">
                <a:ea typeface="+mj-lt"/>
                <a:cs typeface="+mj-lt"/>
              </a:rPr>
              <a:t>Compilation takes time</a:t>
            </a:r>
          </a:p>
          <a:p>
            <a:pPr lvl="1"/>
            <a:r>
              <a:rPr lang="en-GB" sz="1600" dirty="0"/>
              <a:t>Complex </a:t>
            </a:r>
            <a:endParaRPr lang="en-GB" sz="1600">
              <a:cs typeface="Calibri Light"/>
            </a:endParaRPr>
          </a:p>
          <a:p>
            <a:pPr marL="457200" lvl="1" indent="0">
              <a:buNone/>
            </a:pPr>
            <a:endParaRPr lang="en-GB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en-GB" sz="1800" dirty="0"/>
          </a:p>
          <a:p>
            <a:pPr lvl="2"/>
            <a:endParaRPr lang="en-GB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27C45C48-C4BE-416D-959B-AF816A0FE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293" y="987669"/>
            <a:ext cx="742950" cy="8382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18858537-10B0-4B30-A7C8-8368FD830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004" y="973383"/>
            <a:ext cx="87630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8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languages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AFF78464-5AC2-4003-B81C-E219646CDF0C}"/>
              </a:ext>
            </a:extLst>
          </p:cNvPr>
          <p:cNvSpPr txBox="1">
            <a:spLocks/>
          </p:cNvSpPr>
          <p:nvPr/>
        </p:nvSpPr>
        <p:spPr>
          <a:xfrm>
            <a:off x="7254555" y="2029762"/>
            <a:ext cx="3841343" cy="4691713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Interpreted</a:t>
            </a:r>
            <a:endParaRPr lang="en-GB" sz="1800" dirty="0"/>
          </a:p>
          <a:p>
            <a:r>
              <a:rPr lang="en-GB" sz="2200" dirty="0"/>
              <a:t>Simplified Explanation:</a:t>
            </a:r>
          </a:p>
          <a:p>
            <a:pPr lvl="1"/>
            <a:r>
              <a:rPr lang="en-GB" sz="1800" dirty="0"/>
              <a:t>Program is translated and executed line by line </a:t>
            </a:r>
          </a:p>
          <a:p>
            <a:r>
              <a:rPr lang="en-GB" sz="2200" dirty="0"/>
              <a:t>Advantages</a:t>
            </a:r>
            <a:r>
              <a:rPr lang="en-GB" dirty="0"/>
              <a:t>:</a:t>
            </a:r>
            <a:endParaRPr lang="en-GB" dirty="0">
              <a:cs typeface="Calibri Light"/>
            </a:endParaRPr>
          </a:p>
          <a:p>
            <a:pPr lvl="1"/>
            <a:r>
              <a:rPr lang="en-GB" sz="1800" dirty="0"/>
              <a:t>Program gets executed immediately</a:t>
            </a:r>
            <a:endParaRPr lang="en-GB" sz="1800" dirty="0">
              <a:cs typeface="Calibri Light" panose="020F0302020204030204"/>
            </a:endParaRPr>
          </a:p>
          <a:p>
            <a:pPr lvl="1"/>
            <a:r>
              <a:rPr lang="en-GB" sz="1800" dirty="0">
                <a:cs typeface="Calibri Light" panose="020F0302020204030204"/>
              </a:rPr>
              <a:t>Simple syntax</a:t>
            </a:r>
          </a:p>
          <a:p>
            <a:r>
              <a:rPr lang="en-GB" sz="2200" dirty="0"/>
              <a:t>Disadvantages:</a:t>
            </a:r>
            <a:r>
              <a:rPr lang="en-GB" sz="2000" dirty="0"/>
              <a:t> </a:t>
            </a:r>
          </a:p>
          <a:p>
            <a:pPr lvl="1"/>
            <a:r>
              <a:rPr lang="en-GB" sz="1800" dirty="0"/>
              <a:t>Slow</a:t>
            </a:r>
            <a:endParaRPr lang="en-GB" sz="1600" dirty="0">
              <a:cs typeface="Calibri Light"/>
            </a:endParaRPr>
          </a:p>
          <a:p>
            <a:pPr lvl="1"/>
            <a:endParaRPr lang="en-GB" sz="1800" dirty="0"/>
          </a:p>
          <a:p>
            <a:pPr lvl="1"/>
            <a:endParaRPr lang="en-GB" sz="2000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en-GB" sz="1800" dirty="0"/>
          </a:p>
          <a:p>
            <a:pPr lvl="2"/>
            <a:endParaRPr lang="en-GB" dirty="0"/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AFF78464-5AC2-4003-B81C-E219646CDF0C}"/>
              </a:ext>
            </a:extLst>
          </p:cNvPr>
          <p:cNvSpPr txBox="1">
            <a:spLocks/>
          </p:cNvSpPr>
          <p:nvPr/>
        </p:nvSpPr>
        <p:spPr>
          <a:xfrm>
            <a:off x="642580" y="1985122"/>
            <a:ext cx="3841343" cy="469727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Compiled languages</a:t>
            </a:r>
            <a:endParaRPr lang="en-US">
              <a:cs typeface="Calibri Light"/>
            </a:endParaRPr>
          </a:p>
          <a:p>
            <a:r>
              <a:rPr lang="en-GB" sz="2000" dirty="0">
                <a:ea typeface="+mj-lt"/>
                <a:cs typeface="+mj-lt"/>
              </a:rPr>
              <a:t>Simplified Explanation:</a:t>
            </a:r>
            <a:endParaRPr lang="en-US" sz="2000" dirty="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Whole program is analysed and afterwards translated into machine code </a:t>
            </a:r>
            <a:endParaRPr lang="en-US" sz="180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Binary can be executed afterwards</a:t>
            </a:r>
            <a:endParaRPr lang="en-GB" sz="1800">
              <a:cs typeface="Calibri Light"/>
            </a:endParaRPr>
          </a:p>
          <a:p>
            <a:r>
              <a:rPr lang="en-GB" sz="1800" dirty="0">
                <a:ea typeface="+mj-lt"/>
                <a:cs typeface="+mj-lt"/>
              </a:rPr>
              <a:t>Advantages:</a:t>
            </a:r>
            <a:endParaRPr lang="en-US" sz="1800" dirty="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Very fast</a:t>
            </a:r>
            <a:endParaRPr lang="en-US" sz="1800" dirty="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More Control over Memory &amp; Datatypes</a:t>
            </a:r>
            <a:endParaRPr lang="en-US" sz="1800" dirty="0">
              <a:ea typeface="+mj-lt"/>
              <a:cs typeface="+mj-lt"/>
            </a:endParaRPr>
          </a:p>
          <a:p>
            <a:r>
              <a:rPr lang="en-GB" sz="2000" dirty="0">
                <a:ea typeface="+mj-lt"/>
                <a:cs typeface="+mj-lt"/>
              </a:rPr>
              <a:t>Disadvantages: </a:t>
            </a:r>
            <a:endParaRPr lang="en-US" sz="2000" dirty="0">
              <a:ea typeface="+mj-lt"/>
              <a:cs typeface="+mj-lt"/>
            </a:endParaRPr>
          </a:p>
          <a:p>
            <a:pPr lvl="1"/>
            <a:r>
              <a:rPr lang="en-GB" sz="1600" dirty="0">
                <a:ea typeface="+mj-lt"/>
                <a:cs typeface="+mj-lt"/>
              </a:rPr>
              <a:t>Compilation takes time</a:t>
            </a:r>
          </a:p>
          <a:p>
            <a:pPr lvl="1"/>
            <a:r>
              <a:rPr lang="en-GB" sz="1600" dirty="0"/>
              <a:t>Complex </a:t>
            </a:r>
            <a:endParaRPr lang="en-GB" sz="1600">
              <a:cs typeface="Calibri Light"/>
            </a:endParaRPr>
          </a:p>
          <a:p>
            <a:pPr marL="457200" lvl="1" indent="0">
              <a:buNone/>
            </a:pPr>
            <a:endParaRPr lang="en-GB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en-GB" sz="1800" dirty="0"/>
          </a:p>
          <a:p>
            <a:pPr lvl="2"/>
            <a:endParaRPr lang="en-GB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27C45C48-C4BE-416D-959B-AF816A0FE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293" y="987669"/>
            <a:ext cx="742950" cy="8382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18858537-10B0-4B30-A7C8-8368FD830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004" y="973383"/>
            <a:ext cx="876300" cy="86677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9C73DD0B-F474-462B-8920-9A5A56688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4404" y="1092444"/>
            <a:ext cx="2095500" cy="62865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427C1A6B-0491-4968-976F-910C03EB50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5013" y="1009039"/>
            <a:ext cx="781050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31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</a:t>
            </a:r>
            <a:r>
              <a:rPr lang="en-US" dirty="0"/>
              <a:t>types of </a:t>
            </a:r>
            <a:r>
              <a:rPr lang="en-US" dirty="0" smtClean="0"/>
              <a:t>languages ?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3E1261-5FF3-435E-8D36-B76DAB25FD5B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AFF78464-5AC2-4003-B81C-E219646CDF0C}"/>
              </a:ext>
            </a:extLst>
          </p:cNvPr>
          <p:cNvSpPr txBox="1">
            <a:spLocks/>
          </p:cNvSpPr>
          <p:nvPr/>
        </p:nvSpPr>
        <p:spPr>
          <a:xfrm>
            <a:off x="4792709" y="1990685"/>
            <a:ext cx="3841343" cy="4691713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Interpreted</a:t>
            </a:r>
            <a:endParaRPr lang="en-GB" sz="1800" dirty="0"/>
          </a:p>
          <a:p>
            <a:r>
              <a:rPr lang="en-GB" sz="2000" dirty="0"/>
              <a:t>Simplified Explanation:</a:t>
            </a:r>
            <a:endParaRPr lang="en-GB" sz="2000" dirty="0">
              <a:cs typeface="Calibri Light"/>
            </a:endParaRPr>
          </a:p>
          <a:p>
            <a:pPr lvl="1"/>
            <a:r>
              <a:rPr lang="en-GB" sz="1800" dirty="0"/>
              <a:t>Program is translated and executed line by line </a:t>
            </a:r>
          </a:p>
          <a:p>
            <a:r>
              <a:rPr lang="en-GB" sz="2200" dirty="0"/>
              <a:t>Advantages</a:t>
            </a:r>
            <a:r>
              <a:rPr lang="en-GB" dirty="0"/>
              <a:t>:</a:t>
            </a:r>
            <a:endParaRPr lang="en-GB" dirty="0">
              <a:cs typeface="Calibri Light"/>
            </a:endParaRPr>
          </a:p>
          <a:p>
            <a:pPr lvl="1"/>
            <a:r>
              <a:rPr lang="en-GB" sz="1800" dirty="0"/>
              <a:t>Program gets executed immediately</a:t>
            </a:r>
            <a:endParaRPr lang="en-GB" sz="1800" dirty="0">
              <a:cs typeface="Calibri Light" panose="020F0302020204030204"/>
            </a:endParaRPr>
          </a:p>
          <a:p>
            <a:pPr lvl="1"/>
            <a:r>
              <a:rPr lang="en-GB" sz="1800" dirty="0">
                <a:cs typeface="Calibri Light" panose="020F0302020204030204"/>
              </a:rPr>
              <a:t>Simple syntax</a:t>
            </a:r>
          </a:p>
          <a:p>
            <a:r>
              <a:rPr lang="en-GB" sz="2200" dirty="0"/>
              <a:t>Disadvantages:</a:t>
            </a:r>
            <a:r>
              <a:rPr lang="en-GB" sz="2000" dirty="0"/>
              <a:t> </a:t>
            </a:r>
          </a:p>
          <a:p>
            <a:pPr lvl="1"/>
            <a:r>
              <a:rPr lang="en-GB" sz="1800" dirty="0"/>
              <a:t>Slow</a:t>
            </a:r>
            <a:endParaRPr lang="en-GB" sz="1600" dirty="0">
              <a:cs typeface="Calibri Light"/>
            </a:endParaRPr>
          </a:p>
          <a:p>
            <a:pPr lvl="1"/>
            <a:endParaRPr lang="en-GB" sz="1800" dirty="0"/>
          </a:p>
          <a:p>
            <a:pPr lvl="1"/>
            <a:endParaRPr lang="en-GB" sz="2000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en-GB" sz="1800" dirty="0"/>
          </a:p>
          <a:p>
            <a:pPr lvl="2"/>
            <a:endParaRPr lang="en-GB" dirty="0"/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AFF78464-5AC2-4003-B81C-E219646CDF0C}"/>
              </a:ext>
            </a:extLst>
          </p:cNvPr>
          <p:cNvSpPr txBox="1">
            <a:spLocks/>
          </p:cNvSpPr>
          <p:nvPr/>
        </p:nvSpPr>
        <p:spPr>
          <a:xfrm>
            <a:off x="642580" y="1985122"/>
            <a:ext cx="3841343" cy="469727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Compiled languages</a:t>
            </a:r>
            <a:endParaRPr lang="en-US">
              <a:cs typeface="Calibri Light"/>
            </a:endParaRPr>
          </a:p>
          <a:p>
            <a:r>
              <a:rPr lang="en-GB" sz="2000" dirty="0">
                <a:ea typeface="+mj-lt"/>
                <a:cs typeface="+mj-lt"/>
              </a:rPr>
              <a:t>Simplified Explanation:</a:t>
            </a:r>
            <a:endParaRPr lang="en-US" sz="2000" dirty="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Whole program is analysed and afterwards translated into machine code </a:t>
            </a:r>
            <a:endParaRPr lang="en-US" sz="180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Binary can be executed afterwards</a:t>
            </a:r>
            <a:endParaRPr lang="en-GB" sz="1800">
              <a:cs typeface="Calibri Light"/>
            </a:endParaRPr>
          </a:p>
          <a:p>
            <a:r>
              <a:rPr lang="en-GB" sz="2000" dirty="0">
                <a:ea typeface="+mj-lt"/>
                <a:cs typeface="+mj-lt"/>
              </a:rPr>
              <a:t>Advantages:</a:t>
            </a:r>
            <a:endParaRPr lang="en-US" sz="200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Very fast</a:t>
            </a:r>
            <a:endParaRPr lang="en-US" sz="1800" dirty="0">
              <a:ea typeface="+mj-lt"/>
              <a:cs typeface="+mj-lt"/>
            </a:endParaRPr>
          </a:p>
          <a:p>
            <a:pPr lvl="1"/>
            <a:r>
              <a:rPr lang="en-GB" sz="1800" dirty="0">
                <a:ea typeface="+mj-lt"/>
                <a:cs typeface="+mj-lt"/>
              </a:rPr>
              <a:t>More Control over Memory &amp; Datatypes</a:t>
            </a:r>
            <a:endParaRPr lang="en-US" sz="1800" dirty="0">
              <a:ea typeface="+mj-lt"/>
              <a:cs typeface="+mj-lt"/>
            </a:endParaRPr>
          </a:p>
          <a:p>
            <a:r>
              <a:rPr lang="en-GB" sz="2000" dirty="0">
                <a:ea typeface="+mj-lt"/>
                <a:cs typeface="+mj-lt"/>
              </a:rPr>
              <a:t>Disadvantages: </a:t>
            </a:r>
            <a:endParaRPr lang="en-US" sz="2000" dirty="0">
              <a:ea typeface="+mj-lt"/>
              <a:cs typeface="+mj-lt"/>
            </a:endParaRPr>
          </a:p>
          <a:p>
            <a:pPr lvl="1"/>
            <a:r>
              <a:rPr lang="en-GB" sz="1600" dirty="0">
                <a:ea typeface="+mj-lt"/>
                <a:cs typeface="+mj-lt"/>
              </a:rPr>
              <a:t>Compilation takes time</a:t>
            </a:r>
          </a:p>
          <a:p>
            <a:pPr lvl="1"/>
            <a:r>
              <a:rPr lang="en-GB" sz="1600" dirty="0"/>
              <a:t>Complex </a:t>
            </a:r>
            <a:endParaRPr lang="en-GB" sz="1600">
              <a:cs typeface="Calibri Light"/>
            </a:endParaRPr>
          </a:p>
          <a:p>
            <a:pPr marL="457200" lvl="1" indent="0">
              <a:buNone/>
            </a:pPr>
            <a:endParaRPr lang="en-GB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en-GB" sz="1800" dirty="0"/>
          </a:p>
          <a:p>
            <a:pPr lvl="2"/>
            <a:endParaRPr lang="en-GB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27C45C48-C4BE-416D-959B-AF816A0FE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832" y="1007207"/>
            <a:ext cx="742950" cy="8382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18858537-10B0-4B30-A7C8-8368FD830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004" y="963613"/>
            <a:ext cx="876300" cy="86677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9C73DD0B-F474-462B-8920-9A5A56688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9558" y="1111983"/>
            <a:ext cx="2095500" cy="62865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427C1A6B-0491-4968-976F-910C03EB50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3166" y="1087193"/>
            <a:ext cx="781050" cy="600075"/>
          </a:xfrm>
          <a:prstGeom prst="rect">
            <a:avLst/>
          </a:prstGeom>
        </p:spPr>
      </p:pic>
      <p:pic>
        <p:nvPicPr>
          <p:cNvPr id="4" name="Grafik 4">
            <a:extLst>
              <a:ext uri="{FF2B5EF4-FFF2-40B4-BE49-F238E27FC236}">
                <a16:creationId xmlns:a16="http://schemas.microsoft.com/office/drawing/2014/main" id="{99248D34-BA1B-4821-BBA5-E35BA9093584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0785" y="961658"/>
            <a:ext cx="1213495" cy="820121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A7B98CD-B077-49F2-9741-382723815A95}"/>
              </a:ext>
            </a:extLst>
          </p:cNvPr>
          <p:cNvSpPr txBox="1">
            <a:spLocks/>
          </p:cNvSpPr>
          <p:nvPr/>
        </p:nvSpPr>
        <p:spPr>
          <a:xfrm>
            <a:off x="8118076" y="1969432"/>
            <a:ext cx="3841343" cy="460700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Just in time compiled (JIT)</a:t>
            </a:r>
            <a:endParaRPr lang="en-GB" sz="2000" dirty="0">
              <a:cs typeface="Calibri Light"/>
            </a:endParaRPr>
          </a:p>
          <a:p>
            <a:pPr lvl="1"/>
            <a:r>
              <a:rPr lang="en-GB" sz="2000" dirty="0">
                <a:cs typeface="Calibri Light"/>
              </a:rPr>
              <a:t>Promises the best of both words ! </a:t>
            </a:r>
          </a:p>
          <a:p>
            <a:pPr lvl="1"/>
            <a:endParaRPr lang="en-GB" sz="2000" dirty="0">
              <a:cs typeface="Calibri Light"/>
            </a:endParaRPr>
          </a:p>
          <a:p>
            <a:r>
              <a:rPr lang="en-GB" sz="2000" dirty="0">
                <a:cs typeface="Calibri Light"/>
              </a:rPr>
              <a:t>So far it holds:</a:t>
            </a:r>
          </a:p>
          <a:p>
            <a:pPr lvl="1"/>
            <a:r>
              <a:rPr lang="en-GB" sz="2000" dirty="0">
                <a:cs typeface="Calibri Light"/>
              </a:rPr>
              <a:t>Simple syntax </a:t>
            </a:r>
          </a:p>
          <a:p>
            <a:pPr lvl="1"/>
            <a:r>
              <a:rPr lang="en-GB" sz="2000" dirty="0">
                <a:cs typeface="Calibri Light"/>
              </a:rPr>
              <a:t>Fast execution </a:t>
            </a:r>
          </a:p>
          <a:p>
            <a:pPr lvl="1"/>
            <a:endParaRPr lang="en-GB" sz="2000" dirty="0">
              <a:cs typeface="Calibri Light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GB" sz="2200" dirty="0">
              <a:cs typeface="Calibri Light"/>
            </a:endParaRPr>
          </a:p>
          <a:p>
            <a:pPr marL="457200" lvl="1" indent="0">
              <a:buNone/>
            </a:pPr>
            <a:endParaRPr lang="en-GB" dirty="0">
              <a:cs typeface="Calibri Light" panose="020F0302020204030204"/>
            </a:endParaRPr>
          </a:p>
          <a:p>
            <a:pPr marL="914400" lvl="2" indent="0">
              <a:buNone/>
            </a:pPr>
            <a:endParaRPr lang="en-GB" sz="1800" dirty="0">
              <a:cs typeface="Calibri Light" panose="020F0302020204030204"/>
            </a:endParaRPr>
          </a:p>
          <a:p>
            <a:pPr lvl="2"/>
            <a:endParaRPr lang="en-GB" dirty="0"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71793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Breitbild</PresentationFormat>
  <Paragraphs>126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Adobe Blank</vt:lpstr>
      <vt:lpstr>Arial</vt:lpstr>
      <vt:lpstr>Calibri</vt:lpstr>
      <vt:lpstr>Calibri Light</vt:lpstr>
      <vt:lpstr>Liberation Sans</vt:lpstr>
      <vt:lpstr>Office</vt:lpstr>
      <vt:lpstr>What is Performance and when do we need it ?</vt:lpstr>
      <vt:lpstr>Performance</vt:lpstr>
      <vt:lpstr>Performance</vt:lpstr>
      <vt:lpstr>Performance</vt:lpstr>
      <vt:lpstr>Performance</vt:lpstr>
      <vt:lpstr>How does the language matter ?</vt:lpstr>
      <vt:lpstr>Two types of languages</vt:lpstr>
      <vt:lpstr>Two types of languages</vt:lpstr>
      <vt:lpstr>Three types of languages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kuemmel999@gmx.net</dc:creator>
  <cp:lastModifiedBy>Andreas Kuhn</cp:lastModifiedBy>
  <cp:revision>383</cp:revision>
  <dcterms:created xsi:type="dcterms:W3CDTF">2020-07-28T16:01:41Z</dcterms:created>
  <dcterms:modified xsi:type="dcterms:W3CDTF">2021-12-07T22:24:51Z</dcterms:modified>
</cp:coreProperties>
</file>

<file path=docProps/thumbnail.jpeg>
</file>